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1"/>
  </p:sldMasterIdLst>
  <p:notesMasterIdLst>
    <p:notesMasterId r:id="rId11"/>
  </p:notesMasterIdLst>
  <p:sldIdLst>
    <p:sldId id="268" r:id="rId2"/>
    <p:sldId id="261" r:id="rId3"/>
    <p:sldId id="258" r:id="rId4"/>
    <p:sldId id="294" r:id="rId5"/>
    <p:sldId id="290" r:id="rId6"/>
    <p:sldId id="293" r:id="rId7"/>
    <p:sldId id="280" r:id="rId8"/>
    <p:sldId id="257" r:id="rId9"/>
    <p:sldId id="29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7676"/>
    <a:srgbClr val="007396"/>
    <a:srgbClr val="D6D6CE"/>
    <a:srgbClr val="A6A6A6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95"/>
    <p:restoredTop sz="94397"/>
  </p:normalViewPr>
  <p:slideViewPr>
    <p:cSldViewPr snapToGrid="0" snapToObjects="1" showGuides="1">
      <p:cViewPr varScale="1">
        <p:scale>
          <a:sx n="115" d="100"/>
          <a:sy n="115" d="100"/>
        </p:scale>
        <p:origin x="536" y="200"/>
      </p:cViewPr>
      <p:guideLst>
        <p:guide orient="horz" pos="2160"/>
        <p:guide pos="3816"/>
      </p:guideLst>
    </p:cSldViewPr>
  </p:slideViewPr>
  <p:notesTextViewPr>
    <p:cViewPr>
      <p:scale>
        <a:sx n="55" d="100"/>
        <a:sy n="5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72" d="100"/>
          <a:sy n="72" d="100"/>
        </p:scale>
        <p:origin x="3592" y="21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320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0C404-CDA9-4845-B42A-2FC66BD024A1}" type="datetimeFigureOut">
              <a:rPr lang="en-US" smtClean="0"/>
              <a:t>4/14/25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58B3-987A-6A45-B91C-84067A2BE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98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058B3-987A-6A45-B91C-84067A2BEF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32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058B3-987A-6A45-B91C-84067A2BEF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542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058B3-987A-6A45-B91C-84067A2BEF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519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Background 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0A963CE4-0B47-E14C-9F34-FE73C1C1A4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" t="28434" r="25845" b="9306"/>
          <a:stretch/>
        </p:blipFill>
        <p:spPr>
          <a:xfrm>
            <a:off x="-1" y="0"/>
            <a:ext cx="12192001" cy="68242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9E3BA62-8BB3-B747-9E3E-15AA957B8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0000"/>
          </a:blip>
          <a:srcRect/>
          <a:stretch/>
        </p:blipFill>
        <p:spPr>
          <a:xfrm>
            <a:off x="-2703201" y="-2649403"/>
            <a:ext cx="9640714" cy="124762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201106"/>
            <a:ext cx="3776134" cy="2387600"/>
          </a:xfrm>
        </p:spPr>
        <p:txBody>
          <a:bodyPr anchor="b">
            <a:noAutofit/>
          </a:bodyPr>
          <a:lstStyle>
            <a:lvl1pPr algn="l">
              <a:defRPr sz="4800" b="0" i="0">
                <a:solidFill>
                  <a:schemeClr val="accent1"/>
                </a:solidFill>
                <a:latin typeface="Helvetica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0580" y="3680781"/>
            <a:ext cx="3739954" cy="623598"/>
          </a:xfrm>
        </p:spPr>
        <p:txBody>
          <a:bodyPr>
            <a:noAutofit/>
          </a:bodyPr>
          <a:lstStyle>
            <a:lvl1pPr marL="0" indent="0" algn="l">
              <a:buNone/>
              <a:defRPr sz="1800" b="0" i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6A5BA48-AFE1-5E44-A9C5-06E7B917E328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80D7907-C9D3-3549-909B-0DF4C37BE507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11A4FFB-2DA6-B041-8E46-A9F639194E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AFD6274-0791-934D-9895-1D69E96EC5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3874AEBB-E874-8448-8608-9D9CEE764C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B065AF6-9149-3648-8E45-2ACA8FA07E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D170052-8987-EA41-9962-ED4E6D421F6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B5ACAA2-15A7-A242-95F3-F25F41B673C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473B1-050A-A247-ADA5-767EBF5542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530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Maro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78B395A-ABD1-784B-A94A-7A6283C5448E}"/>
              </a:ext>
            </a:extLst>
          </p:cNvPr>
          <p:cNvSpPr/>
          <p:nvPr/>
        </p:nvSpPr>
        <p:spPr>
          <a:xfrm>
            <a:off x="0" y="3"/>
            <a:ext cx="12192000" cy="6865237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Helvetica" pitchFamily="2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968566"/>
            <a:ext cx="10515600" cy="925510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359716"/>
            <a:ext cx="10515600" cy="2581861"/>
          </a:xfrm>
        </p:spPr>
        <p:txBody>
          <a:bodyPr anchor="b">
            <a:normAutofit/>
          </a:bodyPr>
          <a:lstStyle>
            <a:lvl1pPr>
              <a:defRPr sz="4000" b="0" i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880606-C0DA-1244-B23A-CDDC05B4C63A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4CFDE2-E6EB-A345-957E-50A4ECD423D1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3868FDA-D1BB-EE41-ABB2-465907C57CB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F9B5EFB-5007-AD46-BE77-BAC76C6086B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468986D-4939-0940-815B-86D85FFC6A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BD39B1C-C9BE-9F4C-88E3-EF2E97B7E5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386A2B6-31F3-7C45-864E-49505F12A2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064CECC-4175-4844-A728-504904E6D94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853C0E5-BAE9-8B41-90FD-2C57873C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Edges trans="8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9427464" y="0"/>
            <a:ext cx="3836416" cy="335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073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400" b="0" i="0"/>
            </a:lvl1pPr>
            <a:lvl2pPr>
              <a:defRPr sz="2000" b="0" i="0"/>
            </a:lvl2pPr>
            <a:lvl3pPr>
              <a:defRPr sz="1800" b="0" i="0"/>
            </a:lvl3pPr>
            <a:lvl4pPr>
              <a:defRPr sz="1600" b="0" i="0"/>
            </a:lvl4pPr>
            <a:lvl5pPr>
              <a:defRPr sz="1400"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400" b="0" i="0"/>
            </a:lvl1pPr>
            <a:lvl2pPr>
              <a:defRPr sz="2000" b="0" i="0"/>
            </a:lvl2pPr>
            <a:lvl3pPr>
              <a:defRPr sz="1800" b="0" i="0"/>
            </a:lvl3pPr>
            <a:lvl4pPr>
              <a:defRPr sz="1600" b="0" i="0"/>
            </a:lvl4pPr>
            <a:lvl5pPr>
              <a:defRPr sz="1400"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03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"/>
            <a:ext cx="10515600" cy="1325563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 i="0">
                <a:solidFill>
                  <a:srgbClr val="80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8"/>
            <a:ext cx="5157787" cy="3400425"/>
          </a:xfrm>
        </p:spPr>
        <p:txBody>
          <a:bodyPr/>
          <a:lstStyle>
            <a:lvl1pPr>
              <a:defRPr sz="2400" b="0" i="0"/>
            </a:lvl1pPr>
            <a:lvl2pPr>
              <a:defRPr sz="2000" b="0" i="0"/>
            </a:lvl2pPr>
            <a:lvl3pPr>
              <a:defRPr sz="1800" b="0" i="0"/>
            </a:lvl3pPr>
            <a:lvl4pPr>
              <a:defRPr sz="1600" b="0" i="0"/>
            </a:lvl4pPr>
            <a:lvl5pPr>
              <a:defRPr sz="1400"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2" y="1681163"/>
            <a:ext cx="5183188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 i="0">
                <a:solidFill>
                  <a:srgbClr val="80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8"/>
            <a:ext cx="5183188" cy="3400425"/>
          </a:xfrm>
        </p:spPr>
        <p:txBody>
          <a:bodyPr/>
          <a:lstStyle>
            <a:lvl1pPr>
              <a:defRPr sz="2400" b="0" i="0"/>
            </a:lvl1pPr>
            <a:lvl2pPr>
              <a:defRPr sz="2000" b="0" i="0"/>
            </a:lvl2pPr>
            <a:lvl3pPr>
              <a:defRPr sz="1800" b="0" i="0"/>
            </a:lvl3pPr>
            <a:lvl4pPr>
              <a:defRPr sz="1600" b="0" i="0"/>
            </a:lvl4pPr>
            <a:lvl5pPr>
              <a:defRPr sz="1400"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847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428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606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DCFD0A-EE5E-3E41-9808-9D111F540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90B90FFB-1D8E-AF4C-A20C-D4A3B8A3A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0F7EFA50-3B63-3A4E-837C-38C854BE21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38203" y="1811867"/>
            <a:ext cx="3356036" cy="2047752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7E8FA33-8160-E84B-9F98-0A2BFB2A29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1" y="3995065"/>
            <a:ext cx="3356035" cy="1128713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7B00556-D0CC-204C-9B94-C8062981F511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4417013" y="3995065"/>
            <a:ext cx="3357971" cy="1128713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2899E92-C4B9-4144-ADBA-EF18DD116823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7995828" y="3995065"/>
            <a:ext cx="3357969" cy="1128713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C631A6A1-A439-A143-ABEA-DDB2D12F1818}"/>
              </a:ext>
            </a:extLst>
          </p:cNvPr>
          <p:cNvSpPr>
            <a:spLocks noGrp="1"/>
          </p:cNvSpPr>
          <p:nvPr>
            <p:ph type="pic" idx="17"/>
          </p:nvPr>
        </p:nvSpPr>
        <p:spPr>
          <a:xfrm>
            <a:off x="4417015" y="1811870"/>
            <a:ext cx="3357972" cy="2048933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5E8AC718-D08E-D142-ABDD-8F7BAA4AC98E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7995827" y="1811870"/>
            <a:ext cx="3357972" cy="2048933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494690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 Picture Stack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10E13E9-A40B-8242-87D0-21EA016AAB43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2" y="3231643"/>
            <a:ext cx="6065519" cy="3184256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CBE66D83-505F-514A-94A7-9B6AE6877B0C}"/>
              </a:ext>
            </a:extLst>
          </p:cNvPr>
          <p:cNvSpPr>
            <a:spLocks noGrp="1"/>
          </p:cNvSpPr>
          <p:nvPr>
            <p:ph type="pic" idx="17"/>
          </p:nvPr>
        </p:nvSpPr>
        <p:spPr>
          <a:xfrm>
            <a:off x="6126480" y="3231643"/>
            <a:ext cx="6065523" cy="3172968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11E4A28-1755-3844-AD33-415D78C99D81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0" y="2"/>
            <a:ext cx="6065520" cy="3172968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57D2046-3B53-4544-9BDB-18F56371C74D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6126480" y="2"/>
            <a:ext cx="6065523" cy="3172968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9113D8F-5565-DD41-BF67-678D23803461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3EEC998-5A27-9346-81A2-F9B3545521BA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95D0983-302A-8E44-935E-E9CF14A3B01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015891E-6C12-7A4A-9019-596974DFB3B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A8CE5FE-A213-BB49-8ADF-88DBCC642A6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9B5F19-F9FD-9945-B1B4-5CE6811368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948919-2B39-9F40-BEC5-4401D0782DF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C6DE8-7C84-554C-B3A1-A637C6377DF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DCFD0A-EE5E-3E41-9808-9D111F540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147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Grey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B31D2FB2-72E8-654B-BDC3-440102A15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11896" y="0"/>
            <a:ext cx="5773549" cy="6400800"/>
            <a:chOff x="5156004" y="0"/>
            <a:chExt cx="5773549" cy="64008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D659737-1021-E747-89B3-76FB616933A4}"/>
                </a:ext>
              </a:extLst>
            </p:cNvPr>
            <p:cNvSpPr/>
            <p:nvPr userDrawn="1"/>
          </p:nvSpPr>
          <p:spPr>
            <a:xfrm>
              <a:off x="5303520" y="0"/>
              <a:ext cx="3732588" cy="64008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 dirty="0">
                <a:latin typeface="Helvetica" pitchFamily="2" charset="0"/>
              </a:endParaRP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42803AD-AA31-3A44-8C9A-BA97BCD301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15000"/>
            </a:blip>
            <a:srcRect/>
            <a:stretch/>
          </p:blipFill>
          <p:spPr>
            <a:xfrm>
              <a:off x="5156004" y="750290"/>
              <a:ext cx="5773549" cy="5051855"/>
            </a:xfrm>
            <a:prstGeom prst="rect">
              <a:avLst/>
            </a:prstGeom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2430928"/>
            <a:ext cx="5264149" cy="1991782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rgbClr val="76767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9B499C2-3DE5-514E-B209-26F56500FA87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0ED4D4F-AC78-4449-BA53-42FFD88FDE0E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CF554CD-5CBC-CF47-8E84-2AFF6ABE9C2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BDDA2C1-3616-7241-B086-5ABC8293189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EFBC9D1-2F97-9D42-A63A-E905AD2804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E02FBD5-1048-6C42-A32F-B6FF988FF7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45E88F5-032D-4742-90D8-A9DC9A0898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1D2D71F-129B-5E4F-8CDC-34CF412348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616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Shie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41B7554-0594-584B-919D-1DF1A71D1E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995160" y="-2087105"/>
            <a:ext cx="8384488" cy="10850515"/>
            <a:chOff x="3890639" y="-2045539"/>
            <a:chExt cx="8193228" cy="1060300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C2FF98D-B38B-4E4F-A7D3-EFDE30DF1B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30000"/>
            </a:blip>
            <a:srcRect/>
            <a:stretch/>
          </p:blipFill>
          <p:spPr>
            <a:xfrm>
              <a:off x="3890639" y="-2045539"/>
              <a:ext cx="8193228" cy="1060300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0EA7C03-7F17-CF4E-91C2-9F463E1BD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15000"/>
            </a:blip>
            <a:srcRect/>
            <a:stretch/>
          </p:blipFill>
          <p:spPr>
            <a:xfrm>
              <a:off x="5173001" y="727132"/>
              <a:ext cx="5641848" cy="4936616"/>
            </a:xfrm>
            <a:prstGeom prst="rect">
              <a:avLst/>
            </a:prstGeom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2430928"/>
            <a:ext cx="5264149" cy="1991782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rgbClr val="76767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53E5C16-F0BD-5F46-97A8-CEDF94F42EED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8E1EF7D-E655-2A49-9DEE-EC8AD2225E5C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F566C16-C310-8747-A5D4-D3BBDF298D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804ACBA-7D52-3048-90F9-2E5A92B426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CF591FCF-6710-3B47-A27A-B39CABD128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5925706-8E66-E649-919D-D820B55EC1A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D8E2732-D8C0-B54D-8A5C-D2D2DA2B4B9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E44246-B7C8-B34C-8C09-B5BB65F4229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6168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Grey Phoeni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6A13415-5C23-C347-8FD4-FCC01FDDBED9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6D88F65-95EA-794A-84D9-561E25623B28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F2065E5-A0DB-D342-872B-51826692897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E68B7D1-B803-C641-9681-DF4B3C70FC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EED2DC2-9202-A944-8C6A-0589E3A79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BA4F2D5-BFD8-7C41-B78C-F5640F5D433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E420895-B2CF-EF4A-B9B1-CB48B3E455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3B47EB-28B4-E243-9BB4-C94F69D366D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2430928"/>
            <a:ext cx="5264149" cy="1991782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rgbClr val="76767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1A3D350-3A11-F04D-9DBD-7AF23535D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15000"/>
          </a:blip>
          <a:srcRect/>
          <a:stretch/>
        </p:blipFill>
        <p:spPr>
          <a:xfrm>
            <a:off x="8307457" y="750290"/>
            <a:ext cx="5773549" cy="505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24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Image Backgrou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5CC0828-A75B-F849-8641-3DEDF618C8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8434" r="25845" b="9209"/>
          <a:stretch/>
        </p:blipFill>
        <p:spPr>
          <a:xfrm>
            <a:off x="-1" y="0"/>
            <a:ext cx="12192000" cy="683481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E9FA067-2C4D-C14D-A888-A679E57BB2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15888"/>
            <a:ext cx="5306907" cy="64750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Helvetica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201106"/>
            <a:ext cx="3776134" cy="2387600"/>
          </a:xfrm>
        </p:spPr>
        <p:txBody>
          <a:bodyPr anchor="b">
            <a:noAutofit/>
          </a:bodyPr>
          <a:lstStyle>
            <a:lvl1pPr algn="l">
              <a:defRPr sz="4800" b="0" i="0">
                <a:solidFill>
                  <a:schemeClr val="accent1"/>
                </a:solidFill>
                <a:latin typeface="Helvetica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0580" y="3680781"/>
            <a:ext cx="3739954" cy="623598"/>
          </a:xfrm>
        </p:spPr>
        <p:txBody>
          <a:bodyPr>
            <a:noAutofit/>
          </a:bodyPr>
          <a:lstStyle>
            <a:lvl1pPr marL="0" indent="0" algn="l">
              <a:buNone/>
              <a:defRPr sz="1800" b="0" i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37163BF-3A81-2549-BBA1-DD2297BF2E61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6AB37B8-08AE-A24D-9A15-E005CE6538B8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8DDB43C-FB49-224C-8652-7BE6DDE9E0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95EF9B5-A787-EA4B-86A6-ED5B1988C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EA3AF97-D04F-8F4A-8167-C306A187B0D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1B61ED-8963-3247-B88B-7C128694B70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BB634E0-223B-8C43-8FCE-13571079D9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31340C4-4637-9544-AD35-26F6763C72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Slide Number Placeholder 3">
            <a:extLst>
              <a:ext uri="{FF2B5EF4-FFF2-40B4-BE49-F238E27FC236}">
                <a16:creationId xmlns:a16="http://schemas.microsoft.com/office/drawing/2014/main" id="{00C56AA3-E32C-0E48-BEC1-1F1FE93DB4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1" y="6459132"/>
            <a:ext cx="3432387" cy="365125"/>
          </a:xfrm>
        </p:spPr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4386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Dark Greysto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6DDAAFD-B28B-B347-8A93-5F44BAFD3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11896" y="0"/>
            <a:ext cx="5773549" cy="6400800"/>
            <a:chOff x="5156004" y="0"/>
            <a:chExt cx="5773549" cy="64008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394388C-76E0-6545-A3AB-12CBFD8DCF09}"/>
                </a:ext>
              </a:extLst>
            </p:cNvPr>
            <p:cNvSpPr/>
            <p:nvPr userDrawn="1"/>
          </p:nvSpPr>
          <p:spPr>
            <a:xfrm>
              <a:off x="5303520" y="0"/>
              <a:ext cx="3732588" cy="64008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 dirty="0">
                <a:latin typeface="Helvetica" pitchFamily="2" charset="0"/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722082E-E1DF-634A-A836-3F5F10A936C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30000"/>
            </a:blip>
            <a:srcRect/>
            <a:stretch/>
          </p:blipFill>
          <p:spPr>
            <a:xfrm>
              <a:off x="5156004" y="750290"/>
              <a:ext cx="5773549" cy="5051855"/>
            </a:xfrm>
            <a:prstGeom prst="rect">
              <a:avLst/>
            </a:prstGeom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2430928"/>
            <a:ext cx="5264149" cy="1991782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75BAB41-634C-384C-BD5E-EC3DBF8AC7FF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4A157C6-DEF5-B642-BB25-3E6B4CA3F128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392B8B0D-DD6D-3E4F-AF16-D03DD5CD8B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7EF85D8-837C-A145-B497-D5A8A951387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36674F0-347A-FA45-92A9-58740148D92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4EA944C-50C1-D746-9CA5-FCD2C7BCB23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3CEFCA9-6235-B048-8F96-0EFC276B54D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D4CD5D1-3EC6-9244-A991-B397D6230A1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728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ey Shie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14DE7D81-13B8-AF4E-B872-344D1FDA5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995160" y="-2087105"/>
            <a:ext cx="8384488" cy="10850515"/>
            <a:chOff x="3890639" y="-2045539"/>
            <a:chExt cx="8193228" cy="10603002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DB044032-08FC-B844-88A8-08FDA25149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30000"/>
            </a:blip>
            <a:srcRect/>
            <a:stretch/>
          </p:blipFill>
          <p:spPr>
            <a:xfrm>
              <a:off x="3890639" y="-2045539"/>
              <a:ext cx="8193228" cy="1060300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5DAE276-DC3F-7F4D-8C26-D2C187FF2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15000"/>
            </a:blip>
            <a:srcRect/>
            <a:stretch/>
          </p:blipFill>
          <p:spPr>
            <a:xfrm>
              <a:off x="5173001" y="727132"/>
              <a:ext cx="5641848" cy="4936616"/>
            </a:xfrm>
            <a:prstGeom prst="rect">
              <a:avLst/>
            </a:prstGeom>
          </p:spPr>
        </p:pic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D9CD9831-3B3C-754B-A7A8-952190E4C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201106"/>
            <a:ext cx="5583936" cy="2387600"/>
          </a:xfrm>
        </p:spPr>
        <p:txBody>
          <a:bodyPr anchor="b">
            <a:normAutofit/>
          </a:bodyPr>
          <a:lstStyle>
            <a:lvl1pPr algn="l">
              <a:defRPr sz="4800" b="0" i="0">
                <a:solidFill>
                  <a:schemeClr val="accent1"/>
                </a:solidFill>
                <a:latin typeface="Helvetica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ED9668E-7616-1345-B7B1-F38998B6A14F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4D1A3D0-4FC2-BD4B-80E4-B645C00F12C9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6A5CA1C-F727-B149-8097-BB1439F163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4923127-1B75-4846-92BD-742131FA424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257C875-1102-B04C-856D-45FD7401D9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1B9F0A3-7301-A245-97F5-063935E592C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D78FD68-5E7A-1A4F-A49A-E4F8F743C2F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44FC8ED-44B7-244B-B3D6-A3CE6D0D95D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ubtitle 2">
            <a:extLst>
              <a:ext uri="{FF2B5EF4-FFF2-40B4-BE49-F238E27FC236}">
                <a16:creationId xmlns:a16="http://schemas.microsoft.com/office/drawing/2014/main" id="{16BDA11F-C7EA-8E41-AB78-A68AE2718A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579" y="3680781"/>
            <a:ext cx="5551823" cy="623598"/>
          </a:xfr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solidFill>
                  <a:schemeClr val="tx2"/>
                </a:solidFill>
                <a:latin typeface="Helvetica" pitchFamily="2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54322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ey Phoeni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B5DAE276-DC3F-7F4D-8C26-D2C187FF2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rcRect/>
          <a:stretch/>
        </p:blipFill>
        <p:spPr>
          <a:xfrm>
            <a:off x="8307457" y="750290"/>
            <a:ext cx="5773549" cy="505185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9CD9831-3B3C-754B-A7A8-952190E4C5A3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914400" y="1201106"/>
            <a:ext cx="5583936" cy="2387600"/>
          </a:xfrm>
        </p:spPr>
        <p:txBody>
          <a:bodyPr anchor="b">
            <a:normAutofit/>
          </a:bodyPr>
          <a:lstStyle>
            <a:lvl1pPr algn="l">
              <a:defRPr sz="4800" b="0" i="0">
                <a:solidFill>
                  <a:schemeClr val="accent1"/>
                </a:solidFill>
                <a:latin typeface="Helvetica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FCD0C7C-CA0B-6D4B-9E66-C56947278E67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0053998-B21C-2143-A93B-FEA89D63FCCC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4813638-BF56-CE47-82B3-C8C80C097BD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7A11D22-26C3-6F4F-91EA-60BD722F990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2F21B53-CDCF-9E4C-BF0E-51A2355E213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B8463C2-D23C-D848-9189-3E0C7F383AB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1984FA4-D078-EB4D-B645-CBFB6FE7DDE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9C149CB-F362-704D-B34F-D4919B1265B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ubtitle 2">
            <a:extLst>
              <a:ext uri="{FF2B5EF4-FFF2-40B4-BE49-F238E27FC236}">
                <a16:creationId xmlns:a16="http://schemas.microsoft.com/office/drawing/2014/main" id="{16BDA11F-C7EA-8E41-AB78-A68AE2718AE7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950579" y="3680781"/>
            <a:ext cx="5551823" cy="623598"/>
          </a:xfr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solidFill>
                  <a:schemeClr val="tx2"/>
                </a:solidFill>
                <a:latin typeface="Helvetica" pitchFamily="2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02039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ey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5416ABD3-B0FF-3B4C-8FD0-7EFA69524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11896" y="0"/>
            <a:ext cx="5773549" cy="6400800"/>
            <a:chOff x="5156004" y="0"/>
            <a:chExt cx="5773549" cy="64008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7F6E9A7-0B96-9A45-BE03-B02DAC131566}"/>
                </a:ext>
              </a:extLst>
            </p:cNvPr>
            <p:cNvSpPr/>
            <p:nvPr userDrawn="1"/>
          </p:nvSpPr>
          <p:spPr>
            <a:xfrm>
              <a:off x="5303520" y="0"/>
              <a:ext cx="3840480" cy="64008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 dirty="0">
                <a:latin typeface="Helvetica" pitchFamily="2" charset="0"/>
              </a:endParaRP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1CCBEB3A-B9C1-834D-8C72-39DBB301062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15000"/>
            </a:blip>
            <a:srcRect/>
            <a:stretch/>
          </p:blipFill>
          <p:spPr>
            <a:xfrm>
              <a:off x="5156004" y="750290"/>
              <a:ext cx="5773549" cy="5051855"/>
            </a:xfrm>
            <a:prstGeom prst="rect">
              <a:avLst/>
            </a:prstGeom>
          </p:spPr>
        </p:pic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92991CA0-39EA-1545-AEF0-B75C5CE47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201106"/>
            <a:ext cx="5583936" cy="2387600"/>
          </a:xfrm>
        </p:spPr>
        <p:txBody>
          <a:bodyPr anchor="b">
            <a:normAutofit/>
          </a:bodyPr>
          <a:lstStyle>
            <a:lvl1pPr algn="l">
              <a:defRPr sz="4800" b="0" i="0">
                <a:solidFill>
                  <a:schemeClr val="accent1"/>
                </a:solidFill>
                <a:latin typeface="Helvetica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6F5B0B-C9FD-0347-A1C2-1D3B7E62F1ED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CC818AB-BB6F-E04B-BBFA-A07BE3C4FEB7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C13BF5B-E37C-E74A-9F18-110D87EEF2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0D653A7-8DDC-9146-936C-D518FF5B25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2311BD60-7275-D64C-9F4F-99B8799ABD9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228A89-9676-CC42-BA39-DEE5DFAB9D9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4B1F78E-824B-5545-8FAB-D9C78DA522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C05EDDD-3185-DA4E-BC25-9F4B4809B5D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ubtitle 2">
            <a:extLst>
              <a:ext uri="{FF2B5EF4-FFF2-40B4-BE49-F238E27FC236}">
                <a16:creationId xmlns:a16="http://schemas.microsoft.com/office/drawing/2014/main" id="{71327F5D-F3C8-B04A-BB58-B93516C9BA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579" y="3680781"/>
            <a:ext cx="5551823" cy="623598"/>
          </a:xfr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solidFill>
                  <a:schemeClr val="tx2"/>
                </a:solidFill>
                <a:latin typeface="Helvetica" pitchFamily="2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12090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Dark Greysto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CE658D9-D054-3F4C-A92D-31C587025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11896" y="0"/>
            <a:ext cx="5773549" cy="6400800"/>
            <a:chOff x="5156004" y="0"/>
            <a:chExt cx="5773549" cy="64008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21968A1-5801-1E42-B6BA-F3BB96E0DF89}"/>
                </a:ext>
              </a:extLst>
            </p:cNvPr>
            <p:cNvSpPr/>
            <p:nvPr userDrawn="1"/>
          </p:nvSpPr>
          <p:spPr>
            <a:xfrm>
              <a:off x="5303520" y="0"/>
              <a:ext cx="3732588" cy="64008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 dirty="0">
                <a:latin typeface="Helvetica" pitchFamily="2" charset="0"/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0FE511D-5816-794B-A1B8-B5C1A62FA9E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30000"/>
            </a:blip>
            <a:srcRect/>
            <a:stretch/>
          </p:blipFill>
          <p:spPr>
            <a:xfrm>
              <a:off x="5156004" y="749809"/>
              <a:ext cx="5773549" cy="5051855"/>
            </a:xfrm>
            <a:prstGeom prst="rect">
              <a:avLst/>
            </a:prstGeom>
          </p:spPr>
        </p:pic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BA048696-EA6C-704F-9DD8-BBC1BBCE2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201106"/>
            <a:ext cx="5583936" cy="2387600"/>
          </a:xfrm>
        </p:spPr>
        <p:txBody>
          <a:bodyPr anchor="b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3D550AB-4267-2745-B8A7-471587897BC8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BA9218E-908A-5D45-ADBF-342BC22CD9DD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C6B51FA-8094-1142-B844-02A6D5A91E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2FBCE1E5-92F9-E440-A62D-5E61D450F2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FDEA80A-CA0F-2D4E-A557-B300352C552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A4C7F4-A86F-4345-824D-93F8B6A11CE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2C5A06C-3A86-1544-AE26-F096D3B7EB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0AF234B-1982-6E49-A62B-987E45B9F5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ubtitle 2">
            <a:extLst>
              <a:ext uri="{FF2B5EF4-FFF2-40B4-BE49-F238E27FC236}">
                <a16:creationId xmlns:a16="http://schemas.microsoft.com/office/drawing/2014/main" id="{273C311C-0F83-4F4C-B006-EF4884A4D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579" y="3680781"/>
            <a:ext cx="5551823" cy="623598"/>
          </a:xfr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0048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sz="1600"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92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Light Greyston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359716"/>
            <a:ext cx="10515600" cy="2581861"/>
          </a:xfrm>
        </p:spPr>
        <p:txBody>
          <a:bodyPr anchor="b">
            <a:normAutofit/>
          </a:bodyPr>
          <a:lstStyle>
            <a:lvl1pPr>
              <a:defRPr sz="4000" b="0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968566"/>
            <a:ext cx="10515600" cy="925510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C8D841-3845-F943-981F-C2E3E57F437A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FA82A58-E4D6-B345-A3C4-34CEF615051E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9E30AB7-A0FC-FC44-843C-EF28BA81763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001F344-09DD-214B-8FF3-3D62A27D5AA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37A3D9F-A0DB-7744-A26D-224E6AE4793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2FEE50-C598-2041-A9E0-2129F1D8876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6816E62-6B63-B445-A704-1319D5659E3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59F63FC-9363-394E-ABDD-888147A4AD2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189CD69E-4FBE-784C-A603-C5046E41FB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5000"/>
          </a:blip>
          <a:srcRect/>
          <a:stretch/>
        </p:blipFill>
        <p:spPr>
          <a:xfrm>
            <a:off x="9427464" y="0"/>
            <a:ext cx="3836416" cy="335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007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968566"/>
            <a:ext cx="10515600" cy="925510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rgbClr val="76767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359716"/>
            <a:ext cx="10515600" cy="2581861"/>
          </a:xfrm>
        </p:spPr>
        <p:txBody>
          <a:bodyPr anchor="b">
            <a:normAutofit/>
          </a:bodyPr>
          <a:lstStyle>
            <a:lvl1pPr>
              <a:defRPr sz="4000" b="0" i="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C63AC4-5A08-2448-A97C-452F675A36B9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D9D04EE-FB04-984A-A9E5-11B792051E10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ED6D137-810A-2B42-B9FD-BA384D6CC0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2E847BA-92A7-9B49-86E2-22CFAE7BFD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FB2BA55-CB17-8F41-9008-63E033383D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FA87152-16F0-7644-A3F6-738E589BAC5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99AEF35-302D-AF43-9DF6-02E1B36C71B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5AD3D85-C85C-CB4B-A24F-14DDE7B6854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42C294E9-685F-4941-9BB0-F4B17776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10000"/>
          </a:blip>
          <a:srcRect/>
          <a:stretch/>
        </p:blipFill>
        <p:spPr>
          <a:xfrm>
            <a:off x="9429243" y="0"/>
            <a:ext cx="3836416" cy="335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93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13B7DC8-268B-1048-A957-4E9359ADA4B9}"/>
              </a:ext>
            </a:extLst>
          </p:cNvPr>
          <p:cNvGrpSpPr/>
          <p:nvPr userDrawn="1"/>
        </p:nvGrpSpPr>
        <p:grpSpPr>
          <a:xfrm>
            <a:off x="0" y="6395644"/>
            <a:ext cx="12192000" cy="470922"/>
            <a:chOff x="0" y="6395644"/>
            <a:chExt cx="12192000" cy="47092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803185-146A-A14A-A4BF-97AB80981521}"/>
                </a:ext>
              </a:extLst>
            </p:cNvPr>
            <p:cNvSpPr/>
            <p:nvPr userDrawn="1"/>
          </p:nvSpPr>
          <p:spPr>
            <a:xfrm>
              <a:off x="0" y="6400222"/>
              <a:ext cx="12192000" cy="466344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b="0" i="0" dirty="0">
                <a:latin typeface="Helvetica" pitchFamily="2" charset="0"/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5E445A6-E661-A542-93F8-3BDAE8F20D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/>
            <a:srcRect/>
            <a:stretch/>
          </p:blipFill>
          <p:spPr>
            <a:xfrm>
              <a:off x="703686" y="6407383"/>
              <a:ext cx="2094393" cy="451789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1FF059E-6CCB-1141-A622-3FD2477951E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/>
            <a:srcRect/>
            <a:stretch/>
          </p:blipFill>
          <p:spPr>
            <a:xfrm>
              <a:off x="4110607" y="6395644"/>
              <a:ext cx="2088055" cy="46235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4921422-8629-6144-8677-B59D84B4D0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/>
            <a:srcRect/>
            <a:stretch/>
          </p:blipFill>
          <p:spPr>
            <a:xfrm>
              <a:off x="2763387" y="6410995"/>
              <a:ext cx="2040333" cy="450968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32EE2-7792-3845-B4F9-855AEA81B9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6395648"/>
              <a:ext cx="12192000" cy="0"/>
            </a:xfrm>
            <a:prstGeom prst="line">
              <a:avLst/>
            </a:prstGeom>
            <a:ln w="6350">
              <a:solidFill>
                <a:srgbClr val="D6D6C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75163BE-654D-F448-BE57-1B78DEB955D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82306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A7880D6-09E2-4B45-A189-3B6B9C59035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38031" y="6509932"/>
              <a:ext cx="0" cy="2507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838200" y="0"/>
            <a:ext cx="10515600" cy="131274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838200" y="1534136"/>
            <a:ext cx="10515600" cy="442949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610601" y="6459132"/>
            <a:ext cx="34323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defRPr>
            </a:lvl1pPr>
          </a:lstStyle>
          <a:p>
            <a:fld id="{7DFC1CBA-4892-A140-A01E-A83B9C8F6E3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E5C833-4073-5D47-B09D-AF15D624975A}"/>
              </a:ext>
            </a:extLst>
          </p:cNvPr>
          <p:cNvCxnSpPr>
            <a:cxnSpLocks/>
          </p:cNvCxnSpPr>
          <p:nvPr userDrawn="1"/>
        </p:nvCxnSpPr>
        <p:spPr>
          <a:xfrm>
            <a:off x="0" y="1344113"/>
            <a:ext cx="12192000" cy="0"/>
          </a:xfrm>
          <a:prstGeom prst="line">
            <a:avLst/>
          </a:prstGeom>
          <a:ln w="38100">
            <a:solidFill>
              <a:srgbClr val="D6D6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946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708" r:id="rId2"/>
    <p:sldLayoutId id="2147483685" r:id="rId3"/>
    <p:sldLayoutId id="2147483709" r:id="rId4"/>
    <p:sldLayoutId id="2147483703" r:id="rId5"/>
    <p:sldLayoutId id="2147483704" r:id="rId6"/>
    <p:sldLayoutId id="2147483686" r:id="rId7"/>
    <p:sldLayoutId id="2147483687" r:id="rId8"/>
    <p:sldLayoutId id="2147483688" r:id="rId9"/>
    <p:sldLayoutId id="2147483705" r:id="rId10"/>
    <p:sldLayoutId id="2147483689" r:id="rId11"/>
    <p:sldLayoutId id="2147483690" r:id="rId12"/>
    <p:sldLayoutId id="2147483691" r:id="rId13"/>
    <p:sldLayoutId id="2147483692" r:id="rId14"/>
    <p:sldLayoutId id="2147483697" r:id="rId15"/>
    <p:sldLayoutId id="2147483700" r:id="rId16"/>
    <p:sldLayoutId id="2147483701" r:id="rId17"/>
    <p:sldLayoutId id="2147483706" r:id="rId18"/>
    <p:sldLayoutId id="2147483710" r:id="rId19"/>
    <p:sldLayoutId id="2147483707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rgbClr val="800000"/>
          </a:solidFill>
          <a:latin typeface="Helvetica" pitchFamily="2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800000"/>
        </a:buClr>
        <a:buFont typeface="Arial" panose="020B0604020202020204" pitchFamily="34" charset="0"/>
        <a:buChar char="•"/>
        <a:defRPr sz="2400" b="0" i="0" kern="1200">
          <a:solidFill>
            <a:srgbClr val="767676"/>
          </a:solidFill>
          <a:latin typeface="Helvetica" pitchFamily="2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800000"/>
        </a:buClr>
        <a:buFont typeface="Arial" panose="020B0604020202020204" pitchFamily="34" charset="0"/>
        <a:buChar char="•"/>
        <a:defRPr sz="2000" b="0" i="0" kern="1200">
          <a:solidFill>
            <a:srgbClr val="767676"/>
          </a:solidFill>
          <a:latin typeface="Helvetica" pitchFamily="2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800000"/>
        </a:buClr>
        <a:buFont typeface="Arial" panose="020B0604020202020204" pitchFamily="34" charset="0"/>
        <a:buChar char="•"/>
        <a:defRPr sz="1800" b="0" i="0" kern="1200">
          <a:solidFill>
            <a:srgbClr val="767676"/>
          </a:solidFill>
          <a:latin typeface="Helvetica" pitchFamily="2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800000"/>
        </a:buClr>
        <a:buFont typeface="Arial" panose="020B0604020202020204" pitchFamily="34" charset="0"/>
        <a:buChar char="•"/>
        <a:defRPr sz="1600" b="0" i="0" kern="1200">
          <a:solidFill>
            <a:srgbClr val="767676"/>
          </a:solidFill>
          <a:latin typeface="Helvetica" pitchFamily="2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800000"/>
        </a:buClr>
        <a:buFont typeface="Arial" panose="020B0604020202020204" pitchFamily="34" charset="0"/>
        <a:buChar char="•"/>
        <a:defRPr sz="1400" b="0" i="0" kern="1200">
          <a:solidFill>
            <a:srgbClr val="767676"/>
          </a:solidFill>
          <a:latin typeface="Helvetica" pitchFamily="2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xps.ut.ee/database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lab.research.google.com/github/chaitjo/geometric-gnn-dojo/blob/main/geometric_gnn_101.ipynb" TargetMode="External"/><Relationship Id="rId5" Type="http://schemas.openxmlformats.org/officeDocument/2006/relationships/image" Target="../media/image33.png"/><Relationship Id="rId4" Type="http://schemas.openxmlformats.org/officeDocument/2006/relationships/image" Target="../media/image3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1FE14-8E7D-124D-BA27-138CFDB1A4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Characterize New Research Materials with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B27DE5-81DC-6A45-BF70-869A26ED4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579" y="3680781"/>
            <a:ext cx="5551823" cy="1117462"/>
          </a:xfrm>
        </p:spPr>
        <p:txBody>
          <a:bodyPr>
            <a:normAutofit fontScale="92500"/>
          </a:bodyPr>
          <a:lstStyle/>
          <a:p>
            <a:r>
              <a:rPr lang="en-US" dirty="0"/>
              <a:t>Adam Fouda</a:t>
            </a:r>
          </a:p>
          <a:p>
            <a:r>
              <a:rPr lang="en-US" dirty="0"/>
              <a:t>Eric and Wendy Schmidt </a:t>
            </a:r>
            <a:r>
              <a:rPr lang="en-US" dirty="0" err="1"/>
              <a:t>AI+Science</a:t>
            </a:r>
            <a:r>
              <a:rPr lang="en-US" dirty="0"/>
              <a:t> Postdoctoral Fellow</a:t>
            </a:r>
          </a:p>
          <a:p>
            <a:r>
              <a:rPr lang="en-US" dirty="0"/>
              <a:t>Department of Physics, University of Chicago</a:t>
            </a:r>
          </a:p>
        </p:txBody>
      </p:sp>
      <p:pic>
        <p:nvPicPr>
          <p:cNvPr id="1026" name="Picture 2" descr="Schmidt AI in Science Postdocs Program">
            <a:extLst>
              <a:ext uri="{FF2B5EF4-FFF2-40B4-BE49-F238E27FC236}">
                <a16:creationId xmlns:a16="http://schemas.microsoft.com/office/drawing/2014/main" id="{3BEFD9F5-05BB-C980-EA89-B8DA26977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5788" y="-194505"/>
            <a:ext cx="4025245" cy="1692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Advanced Photon Source">
            <a:extLst>
              <a:ext uri="{FF2B5EF4-FFF2-40B4-BE49-F238E27FC236}">
                <a16:creationId xmlns:a16="http://schemas.microsoft.com/office/drawing/2014/main" id="{EAF81FC9-20C7-2CC8-A78C-9D1BCD568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524" y="1497880"/>
            <a:ext cx="4156073" cy="3000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BB16C3-EE13-A1DD-8D3E-E68A77E2BB08}"/>
              </a:ext>
            </a:extLst>
          </p:cNvPr>
          <p:cNvSpPr txBox="1"/>
          <p:nvPr/>
        </p:nvSpPr>
        <p:spPr>
          <a:xfrm>
            <a:off x="7518524" y="4572000"/>
            <a:ext cx="41560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Advanced Photon Source at Argonne National Laboratory generates ultra-bright X-rays to investigate materials across the biological and physical sciences</a:t>
            </a:r>
          </a:p>
        </p:txBody>
      </p:sp>
    </p:spTree>
    <p:extLst>
      <p:ext uri="{BB962C8B-B14F-4D97-AF65-F5344CB8AC3E}">
        <p14:creationId xmlns:p14="http://schemas.microsoft.com/office/powerpoint/2010/main" val="3529587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AC1AE8C-BAA4-2042-BC65-338A68B8D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Materials with X-rays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F4D5D1-49FC-C949-80DA-4065656C5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1CBA-4892-A140-A01E-A83B9C8F6E3B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8AD15CF-89BC-4093-5D89-37439FA9BE9D}"/>
              </a:ext>
            </a:extLst>
          </p:cNvPr>
          <p:cNvGrpSpPr/>
          <p:nvPr/>
        </p:nvGrpSpPr>
        <p:grpSpPr>
          <a:xfrm>
            <a:off x="5511736" y="1527610"/>
            <a:ext cx="6680264" cy="4304915"/>
            <a:chOff x="5284466" y="1498988"/>
            <a:chExt cx="6680264" cy="4304915"/>
          </a:xfrm>
        </p:grpSpPr>
        <p:pic>
          <p:nvPicPr>
            <p:cNvPr id="2050" name="Picture 2" descr="undefined">
              <a:extLst>
                <a:ext uri="{FF2B5EF4-FFF2-40B4-BE49-F238E27FC236}">
                  <a16:creationId xmlns:a16="http://schemas.microsoft.com/office/drawing/2014/main" id="{ED97822E-ABCE-9C51-021F-A9292B163AF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955"/>
            <a:stretch/>
          </p:blipFill>
          <p:spPr bwMode="auto">
            <a:xfrm>
              <a:off x="5374888" y="1498988"/>
              <a:ext cx="6342980" cy="4304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2B6C27F-D6B2-4A01-D2B5-8A7AEBD06388}"/>
                </a:ext>
              </a:extLst>
            </p:cNvPr>
            <p:cNvSpPr/>
            <p:nvPr/>
          </p:nvSpPr>
          <p:spPr>
            <a:xfrm>
              <a:off x="6847840" y="5302218"/>
              <a:ext cx="2712719" cy="421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F7A27B5-D8B0-1FFB-8447-1C4BB80F738A}"/>
                </a:ext>
              </a:extLst>
            </p:cNvPr>
            <p:cNvSpPr/>
            <p:nvPr/>
          </p:nvSpPr>
          <p:spPr>
            <a:xfrm>
              <a:off x="5997576" y="1980795"/>
              <a:ext cx="2613025" cy="4978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Emitted Photoelectrons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823D5A4-CB49-422E-9C9B-49D15D1B6A74}"/>
                </a:ext>
              </a:extLst>
            </p:cNvPr>
            <p:cNvSpPr/>
            <p:nvPr/>
          </p:nvSpPr>
          <p:spPr>
            <a:xfrm>
              <a:off x="5284466" y="3294773"/>
              <a:ext cx="1481774" cy="7474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X-ray Beam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49113D7-2046-C2FF-370C-E3041DBB53D9}"/>
                </a:ext>
              </a:extLst>
            </p:cNvPr>
            <p:cNvSpPr/>
            <p:nvPr/>
          </p:nvSpPr>
          <p:spPr>
            <a:xfrm>
              <a:off x="5681821" y="4700660"/>
              <a:ext cx="1481775" cy="7474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Material Sample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736F95C-3654-9E0C-0B87-3B80CD02A0CE}"/>
                </a:ext>
              </a:extLst>
            </p:cNvPr>
            <p:cNvSpPr/>
            <p:nvPr/>
          </p:nvSpPr>
          <p:spPr>
            <a:xfrm rot="936922">
              <a:off x="9726307" y="1654892"/>
              <a:ext cx="2238423" cy="8883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Electron Detector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0F39666-11E2-FD25-1024-B457BBC26D93}"/>
                </a:ext>
              </a:extLst>
            </p:cNvPr>
            <p:cNvSpPr/>
            <p:nvPr/>
          </p:nvSpPr>
          <p:spPr>
            <a:xfrm>
              <a:off x="8204199" y="2567446"/>
              <a:ext cx="604521" cy="4907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CAB9E54-979F-4BA1-E486-CFC44F781871}"/>
                </a:ext>
              </a:extLst>
            </p:cNvPr>
            <p:cNvSpPr/>
            <p:nvPr/>
          </p:nvSpPr>
          <p:spPr>
            <a:xfrm>
              <a:off x="10651171" y="2459161"/>
              <a:ext cx="1246189" cy="390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15FDD7D-CD99-9C0D-EA05-64712E6E3AC8}"/>
                </a:ext>
              </a:extLst>
            </p:cNvPr>
            <p:cNvSpPr/>
            <p:nvPr/>
          </p:nvSpPr>
          <p:spPr>
            <a:xfrm>
              <a:off x="8783445" y="3897208"/>
              <a:ext cx="1020956" cy="3293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81F407-F7F5-10AC-7944-DDA7F683D111}"/>
                </a:ext>
              </a:extLst>
            </p:cNvPr>
            <p:cNvSpPr/>
            <p:nvPr/>
          </p:nvSpPr>
          <p:spPr>
            <a:xfrm>
              <a:off x="9498919" y="5222173"/>
              <a:ext cx="2304503" cy="421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Si (2p) XPS signal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EAC8767-2227-E7E2-6AE2-D41C3BF23844}"/>
              </a:ext>
            </a:extLst>
          </p:cNvPr>
          <p:cNvSpPr txBox="1"/>
          <p:nvPr/>
        </p:nvSpPr>
        <p:spPr>
          <a:xfrm>
            <a:off x="6224846" y="5996994"/>
            <a:ext cx="58997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adapted from https://</a:t>
            </a:r>
            <a:r>
              <a:rPr lang="en-US" sz="1200" dirty="0" err="1"/>
              <a:t>en.wikipedia.org</a:t>
            </a:r>
            <a:r>
              <a:rPr lang="en-US" sz="1200" dirty="0"/>
              <a:t>/wiki/X-</a:t>
            </a:r>
            <a:r>
              <a:rPr lang="en-US" sz="1200" dirty="0" err="1"/>
              <a:t>ray_photoelectron_spectroscopy</a:t>
            </a:r>
            <a:r>
              <a:rPr lang="en-US" sz="1200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CB53CE40-8EDC-0745-82B5-95A6D1CE3F7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87150" y="1918057"/>
                <a:ext cx="5880005" cy="3400425"/>
              </a:xfrm>
            </p:spPr>
            <p:txBody>
              <a:bodyPr/>
              <a:lstStyle/>
              <a:p>
                <a:r>
                  <a:rPr lang="en-US" sz="2000" dirty="0"/>
                  <a:t>Irradiate sample with X-rays to remove inner-shell electrons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Detecting the electron kinetic energies give the binding energy (BE)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𝑏𝑖𝑛𝑑𝑖𝑛𝑔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𝑋𝑟𝑎𝑦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𝑘𝑖𝑛𝑒𝑡𝑖𝑐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/>
                  <a:t>The BE is related to </a:t>
                </a:r>
                <a:r>
                  <a:rPr lang="en-US" sz="2000" b="1" dirty="0"/>
                  <a:t>element of atom and elements of the atom its bonded to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Analyzing the data often requires computing the BE with quantum chemical calculations</a:t>
                </a:r>
              </a:p>
              <a:p>
                <a:endParaRPr lang="en-US" sz="2000" dirty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CB53CE40-8EDC-0745-82B5-95A6D1CE3F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87150" y="1918057"/>
                <a:ext cx="5880005" cy="3400425"/>
              </a:xfrm>
              <a:blipFill>
                <a:blip r:embed="rId4"/>
                <a:stretch>
                  <a:fillRect l="-2371" t="-1866" r="-2802" b="-261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35D781-AB4C-C040-A302-F407C2D24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93" y="1206995"/>
            <a:ext cx="11466947" cy="823912"/>
          </a:xfrm>
        </p:spPr>
        <p:txBody>
          <a:bodyPr>
            <a:normAutofit/>
          </a:bodyPr>
          <a:lstStyle/>
          <a:p>
            <a:r>
              <a:rPr lang="en-US" sz="2400" dirty="0"/>
              <a:t>X-ray’s used in elementally selective analysis techniques</a:t>
            </a:r>
          </a:p>
        </p:txBody>
      </p:sp>
    </p:spTree>
    <p:extLst>
      <p:ext uri="{BB962C8B-B14F-4D97-AF65-F5344CB8AC3E}">
        <p14:creationId xmlns:p14="http://schemas.microsoft.com/office/powerpoint/2010/main" val="2073135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78058-EF14-0448-8D16-08A8DE8F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177"/>
            <a:ext cx="10515600" cy="1312744"/>
          </a:xfrm>
        </p:spPr>
        <p:txBody>
          <a:bodyPr/>
          <a:lstStyle/>
          <a:p>
            <a:r>
              <a:rPr lang="en-US" dirty="0"/>
              <a:t>Dataset of Experimental Binding Energies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BECAA-FBFA-4148-B81F-9611C0EEB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99" y="1843368"/>
            <a:ext cx="6448208" cy="3988431"/>
          </a:xfrm>
        </p:spPr>
        <p:txBody>
          <a:bodyPr/>
          <a:lstStyle/>
          <a:p>
            <a:r>
              <a:rPr lang="en-US" sz="2000" dirty="0"/>
              <a:t>In the 1980’s researchers created a database of experimental BE’s, this was recently converted into an open-access online format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</a:rPr>
              <a:t>Project Goal: </a:t>
            </a:r>
          </a:p>
          <a:p>
            <a:r>
              <a:rPr lang="en-US" sz="2000" dirty="0"/>
              <a:t>Use supervised learning to predict the BE’s (node labels) from the molecular structure</a:t>
            </a:r>
          </a:p>
          <a:p>
            <a:endParaRPr lang="en-US" sz="2000" dirty="0"/>
          </a:p>
          <a:p>
            <a:r>
              <a:rPr lang="en-US" sz="2000" dirty="0"/>
              <a:t>Doing so can avoid the need for complex and costly quantum chemical calculations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09879-8A60-8A43-BAAB-73D27B479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1CBA-4892-A140-A01E-A83B9C8F6E3B}" type="slidenum">
              <a:rPr lang="en-US" smtClean="0"/>
              <a:t>3</a:t>
            </a:fld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80D2994-6906-FF98-A5BE-05F3FA59D0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41"/>
          <a:stretch/>
        </p:blipFill>
        <p:spPr>
          <a:xfrm>
            <a:off x="6960157" y="2282194"/>
            <a:ext cx="4916144" cy="229361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8E4A98C-7951-993A-A636-C3DD95185A6C}"/>
              </a:ext>
            </a:extLst>
          </p:cNvPr>
          <p:cNvSpPr txBox="1"/>
          <p:nvPr/>
        </p:nvSpPr>
        <p:spPr>
          <a:xfrm>
            <a:off x="8009015" y="5185468"/>
            <a:ext cx="3867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version:</a:t>
            </a:r>
          </a:p>
          <a:p>
            <a:r>
              <a:rPr lang="en-US" sz="1200" dirty="0">
                <a:solidFill>
                  <a:srgbClr val="C0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https://xps.ut.ee/database.html</a:t>
            </a:r>
            <a:endParaRPr lang="en-US" sz="1200" dirty="0">
              <a:solidFill>
                <a:srgbClr val="C00000"/>
              </a:solidFill>
            </a:endParaRPr>
          </a:p>
          <a:p>
            <a:r>
              <a:rPr lang="en-US" sz="1200" u="sng" dirty="0" err="1">
                <a:solidFill>
                  <a:srgbClr val="C00000"/>
                </a:solidFill>
                <a:effectLst/>
                <a:latin typeface="Helvetica" pitchFamily="2" charset="0"/>
              </a:rPr>
              <a:t>github.com</a:t>
            </a:r>
            <a:r>
              <a:rPr lang="en-US" sz="1200" u="sng" dirty="0">
                <a:solidFill>
                  <a:srgbClr val="C00000"/>
                </a:solidFill>
                <a:effectLst/>
                <a:latin typeface="Helvetica" pitchFamily="2" charset="0"/>
              </a:rPr>
              <a:t>/UT-XPS/gas-phase-database</a:t>
            </a:r>
          </a:p>
        </p:txBody>
      </p:sp>
    </p:spTree>
    <p:extLst>
      <p:ext uri="{BB962C8B-B14F-4D97-AF65-F5344CB8AC3E}">
        <p14:creationId xmlns:p14="http://schemas.microsoft.com/office/powerpoint/2010/main" val="3779320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DC1A3-2D11-AE0E-070D-FCDFF83C1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Passing Graph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8C507-3102-F643-863B-294933AA3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963" y="1422249"/>
            <a:ext cx="6516338" cy="3060167"/>
          </a:xfrm>
        </p:spPr>
        <p:txBody>
          <a:bodyPr/>
          <a:lstStyle/>
          <a:p>
            <a:r>
              <a:rPr lang="en-US" sz="2000" dirty="0"/>
              <a:t>Free to use any model for this challenge</a:t>
            </a:r>
          </a:p>
          <a:p>
            <a:endParaRPr lang="en-US" sz="2000" dirty="0"/>
          </a:p>
          <a:p>
            <a:r>
              <a:rPr lang="en-US" sz="2000" dirty="0"/>
              <a:t>We have converted the data into molecular graphs:</a:t>
            </a:r>
          </a:p>
          <a:p>
            <a:pPr lvl="1"/>
            <a:r>
              <a:rPr lang="en-US" sz="1800" dirty="0"/>
              <a:t>Nodes contain atom features</a:t>
            </a:r>
          </a:p>
          <a:p>
            <a:pPr lvl="1"/>
            <a:r>
              <a:rPr lang="en-US" sz="1800" dirty="0"/>
              <a:t>Edges contain bond features</a:t>
            </a:r>
          </a:p>
          <a:p>
            <a:pPr lvl="1"/>
            <a:endParaRPr lang="en-US" sz="2000" dirty="0"/>
          </a:p>
          <a:p>
            <a:r>
              <a:rPr lang="en-US" sz="2000" dirty="0"/>
              <a:t>Graph neural networks (GNN): </a:t>
            </a:r>
          </a:p>
          <a:p>
            <a:pPr lvl="1"/>
            <a:r>
              <a:rPr lang="en-GB" sz="1400" dirty="0">
                <a:solidFill>
                  <a:srgbClr val="000000"/>
                </a:solidFill>
              </a:rPr>
              <a:t>A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</a:rPr>
              <a:t>tom and bond features iteratively aggregated across neighbours (convolution/message-passing) </a:t>
            </a:r>
            <a:endParaRPr lang="en-GB" sz="1400" dirty="0">
              <a:solidFill>
                <a:srgbClr val="000000"/>
              </a:solidFill>
            </a:endParaRPr>
          </a:p>
          <a:p>
            <a:pPr lvl="1"/>
            <a:r>
              <a:rPr lang="en-GB" sz="1400" dirty="0">
                <a:solidFill>
                  <a:srgbClr val="000000"/>
                </a:solidFill>
              </a:rPr>
              <a:t>P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</a:rPr>
              <a:t>roduce either node-level embeddings (for atomic properties) or a pooled graph-level embedding (for molecular properties)</a:t>
            </a:r>
            <a:endParaRPr lang="en-US" sz="1400" b="0" i="0" u="none" strike="noStrike" dirty="0">
              <a:solidFill>
                <a:srgbClr val="000000"/>
              </a:solidFill>
              <a:effectLst/>
            </a:endParaRPr>
          </a:p>
          <a:p>
            <a:pPr lvl="1"/>
            <a:endParaRPr lang="en-US" sz="2000" dirty="0"/>
          </a:p>
          <a:p>
            <a:r>
              <a:rPr lang="en-US" sz="2000" dirty="0"/>
              <a:t>Recommend approach: </a:t>
            </a:r>
            <a:r>
              <a:rPr lang="en-US" sz="2000" b="1" dirty="0">
                <a:solidFill>
                  <a:schemeClr val="tx1"/>
                </a:solidFill>
              </a:rPr>
              <a:t>message-passing graph neural networks</a:t>
            </a:r>
            <a:r>
              <a:rPr lang="en-US" sz="2000" dirty="0"/>
              <a:t>, for their </a:t>
            </a:r>
            <a:r>
              <a:rPr lang="en-US" sz="2000" i="1" dirty="0"/>
              <a:t>data efficiency </a:t>
            </a:r>
            <a:r>
              <a:rPr lang="en-US" sz="2000" dirty="0"/>
              <a:t>(only 2793 data points available)</a:t>
            </a:r>
          </a:p>
          <a:p>
            <a:pPr lvl="1"/>
            <a:endParaRPr lang="en-US" sz="16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308DA-91A6-0210-598C-00083ABA0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1CBA-4892-A140-A01E-A83B9C8F6E3B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FD9CC3-0C75-F809-9221-1261B9870F5F}"/>
              </a:ext>
            </a:extLst>
          </p:cNvPr>
          <p:cNvGrpSpPr/>
          <p:nvPr/>
        </p:nvGrpSpPr>
        <p:grpSpPr>
          <a:xfrm>
            <a:off x="7358788" y="1422249"/>
            <a:ext cx="4370949" cy="1923234"/>
            <a:chOff x="5126386" y="624657"/>
            <a:chExt cx="3810736" cy="1472946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8084E2C-C05F-4D04-C048-BA1E0187310D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 flipV="1">
              <a:off x="7923075" y="1437360"/>
              <a:ext cx="603739" cy="194993"/>
            </a:xfrm>
            <a:prstGeom prst="line">
              <a:avLst/>
            </a:prstGeom>
            <a:ln w="190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1B21161-472C-23B3-A9C3-73264EB07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99164" y="1446431"/>
              <a:ext cx="326064" cy="164304"/>
            </a:xfrm>
            <a:prstGeom prst="line">
              <a:avLst/>
            </a:prstGeom>
            <a:ln w="190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754A359-41FD-6907-7D12-79624DBA4857}"/>
                </a:ext>
              </a:extLst>
            </p:cNvPr>
            <p:cNvCxnSpPr>
              <a:cxnSpLocks/>
              <a:stCxn id="29" idx="0"/>
            </p:cNvCxnSpPr>
            <p:nvPr/>
          </p:nvCxnSpPr>
          <p:spPr>
            <a:xfrm flipH="1" flipV="1">
              <a:off x="7690079" y="961571"/>
              <a:ext cx="70339" cy="280261"/>
            </a:xfrm>
            <a:prstGeom prst="line">
              <a:avLst/>
            </a:prstGeom>
            <a:ln w="190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528BE5A-C1CD-3715-BCEC-10EC65B8C5BA}"/>
                </a:ext>
              </a:extLst>
            </p:cNvPr>
            <p:cNvSpPr/>
            <p:nvPr/>
          </p:nvSpPr>
          <p:spPr>
            <a:xfrm>
              <a:off x="7597760" y="1241832"/>
              <a:ext cx="325315" cy="298938"/>
            </a:xfrm>
            <a:prstGeom prst="ellipse">
              <a:avLst/>
            </a:prstGeom>
            <a:solidFill>
              <a:srgbClr val="007836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69362F4-C49D-3241-1F1D-3C95C2757B08}"/>
                </a:ext>
              </a:extLst>
            </p:cNvPr>
            <p:cNvSpPr/>
            <p:nvPr/>
          </p:nvSpPr>
          <p:spPr>
            <a:xfrm>
              <a:off x="6994022" y="1511827"/>
              <a:ext cx="325315" cy="298938"/>
            </a:xfrm>
            <a:prstGeom prst="ellipse">
              <a:avLst/>
            </a:prstGeom>
            <a:solidFill>
              <a:srgbClr val="007836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54E2CFA-260B-3EAC-1E5A-6D03A652D57A}"/>
                </a:ext>
              </a:extLst>
            </p:cNvPr>
            <p:cNvSpPr/>
            <p:nvPr/>
          </p:nvSpPr>
          <p:spPr>
            <a:xfrm>
              <a:off x="7525956" y="662633"/>
              <a:ext cx="325315" cy="298938"/>
            </a:xfrm>
            <a:prstGeom prst="ellipse">
              <a:avLst/>
            </a:prstGeom>
            <a:solidFill>
              <a:srgbClr val="007836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1FD8F83D-DE5B-9F77-6E83-A40C6733B1DA}"/>
                </a:ext>
              </a:extLst>
            </p:cNvPr>
            <p:cNvSpPr/>
            <p:nvPr/>
          </p:nvSpPr>
          <p:spPr>
            <a:xfrm>
              <a:off x="8526814" y="1482884"/>
              <a:ext cx="325315" cy="298938"/>
            </a:xfrm>
            <a:prstGeom prst="ellipse">
              <a:avLst/>
            </a:prstGeom>
            <a:solidFill>
              <a:srgbClr val="007836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5A7D9B50-1626-D3BD-3F1C-BA1CA5DA2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5161477" y="777012"/>
              <a:ext cx="1033556" cy="1103737"/>
            </a:xfrm>
            <a:prstGeom prst="rect">
              <a:avLst/>
            </a:prstGeom>
          </p:spPr>
        </p:pic>
        <p:sp>
          <p:nvSpPr>
            <p:cNvPr id="34" name="Left-right Arrow 33">
              <a:extLst>
                <a:ext uri="{FF2B5EF4-FFF2-40B4-BE49-F238E27FC236}">
                  <a16:creationId xmlns:a16="http://schemas.microsoft.com/office/drawing/2014/main" id="{2731D4CC-9C80-E529-69BE-459AFBEBF2F1}"/>
                </a:ext>
              </a:extLst>
            </p:cNvPr>
            <p:cNvSpPr/>
            <p:nvPr/>
          </p:nvSpPr>
          <p:spPr>
            <a:xfrm>
              <a:off x="6302790" y="1241831"/>
              <a:ext cx="691231" cy="109597"/>
            </a:xfrm>
            <a:prstGeom prst="leftRigh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C88CCDF-02B8-21F7-7631-077E53DAF0D8}"/>
                </a:ext>
              </a:extLst>
            </p:cNvPr>
            <p:cNvSpPr txBox="1"/>
            <p:nvPr/>
          </p:nvSpPr>
          <p:spPr>
            <a:xfrm>
              <a:off x="7435447" y="1106841"/>
              <a:ext cx="4116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1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152C770-C31E-C36F-3786-170A1C9DE695}"/>
                </a:ext>
              </a:extLst>
            </p:cNvPr>
            <p:cNvSpPr txBox="1"/>
            <p:nvPr/>
          </p:nvSpPr>
          <p:spPr>
            <a:xfrm>
              <a:off x="8361657" y="1260729"/>
              <a:ext cx="4116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2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AD41FDF-D159-42BC-70F4-CADF9BD99CCC}"/>
                </a:ext>
              </a:extLst>
            </p:cNvPr>
            <p:cNvSpPr txBox="1"/>
            <p:nvPr/>
          </p:nvSpPr>
          <p:spPr>
            <a:xfrm>
              <a:off x="7320113" y="624657"/>
              <a:ext cx="4116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3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D9FB24F-8AA1-54C1-DF3F-E81BBC3E28B1}"/>
                </a:ext>
              </a:extLst>
            </p:cNvPr>
            <p:cNvSpPr txBox="1"/>
            <p:nvPr/>
          </p:nvSpPr>
          <p:spPr>
            <a:xfrm>
              <a:off x="6795474" y="1391301"/>
              <a:ext cx="4116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4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C65F6F45-C526-0FD2-D80B-2A834AEFDF00}"/>
                    </a:ext>
                  </a:extLst>
                </p:cNvPr>
                <p:cNvSpPr txBox="1"/>
                <p:nvPr/>
              </p:nvSpPr>
              <p:spPr>
                <a:xfrm>
                  <a:off x="8135471" y="778545"/>
                  <a:ext cx="80165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Node (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20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2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r>
                    <a:rPr lang="en-US" sz="1200" dirty="0"/>
                    <a:t>)</a:t>
                  </a:r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AF887E26-EBA1-7C23-3649-DC3FDE2FA08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35471" y="778545"/>
                  <a:ext cx="801651" cy="461665"/>
                </a:xfrm>
                <a:prstGeom prst="rect">
                  <a:avLst/>
                </a:prstGeom>
                <a:blipFill>
                  <a:blip r:embed="rId4"/>
                  <a:stretch>
                    <a:fillRect b="-108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7EBBE5D0-280C-09C3-989B-4229A5569269}"/>
                    </a:ext>
                  </a:extLst>
                </p:cNvPr>
                <p:cNvSpPr txBox="1"/>
                <p:nvPr/>
              </p:nvSpPr>
              <p:spPr>
                <a:xfrm>
                  <a:off x="7917731" y="1805728"/>
                  <a:ext cx="934398" cy="2918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Edge (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200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i="1" dirty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1200" b="0" i="1" dirty="0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a14:m>
                  <a:r>
                    <a:rPr lang="en-US" sz="1200" dirty="0"/>
                    <a:t>)</a:t>
                  </a:r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0F7F46E-162F-7934-25AE-D2AF2FAC76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17731" y="1805728"/>
                  <a:ext cx="934398" cy="291875"/>
                </a:xfrm>
                <a:prstGeom prst="rect">
                  <a:avLst/>
                </a:prstGeom>
                <a:blipFill>
                  <a:blip r:embed="rId5"/>
                  <a:stretch>
                    <a:fillRect t="-4167" b="-8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FC9917-3977-2411-D0A1-D661ED2093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23075" y="832265"/>
              <a:ext cx="266095" cy="91232"/>
            </a:xfrm>
            <a:prstGeom prst="straightConnector1">
              <a:avLst/>
            </a:prstGeom>
            <a:ln>
              <a:solidFill>
                <a:srgbClr val="0B1F8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6716EAF-C209-ABE0-405F-E1FF14395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24944" y="1610735"/>
              <a:ext cx="0" cy="243606"/>
            </a:xfrm>
            <a:prstGeom prst="straightConnector1">
              <a:avLst/>
            </a:prstGeom>
            <a:ln>
              <a:solidFill>
                <a:srgbClr val="0B1F8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Content Placeholder 5">
            <a:extLst>
              <a:ext uri="{FF2B5EF4-FFF2-40B4-BE49-F238E27FC236}">
                <a16:creationId xmlns:a16="http://schemas.microsoft.com/office/drawing/2014/main" id="{4DF6085D-DECC-F439-A403-4E2DB499044A}"/>
              </a:ext>
            </a:extLst>
          </p:cNvPr>
          <p:cNvSpPr txBox="1">
            <a:spLocks/>
          </p:cNvSpPr>
          <p:nvPr/>
        </p:nvSpPr>
        <p:spPr>
          <a:xfrm>
            <a:off x="6841888" y="3736682"/>
            <a:ext cx="5074926" cy="19948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4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0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8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6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6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Recommended Tutorial:</a:t>
            </a:r>
          </a:p>
          <a:p>
            <a:pPr marL="285750" indent="-285750"/>
            <a:r>
              <a:rPr lang="en-US" sz="1600" i="1" dirty="0">
                <a:hlinkClick r:id="rId6"/>
              </a:rPr>
              <a:t>https://colab.research.google.com/github/chaitjo/geometric-gnn-dojo/blob/main/geometric_gnn_101.ipynb</a:t>
            </a:r>
            <a:endParaRPr lang="en-US" sz="1600" dirty="0"/>
          </a:p>
          <a:p>
            <a:pPr marL="285750" indent="-285750"/>
            <a:r>
              <a:rPr lang="en-US" sz="1600" dirty="0"/>
              <a:t>Google </a:t>
            </a:r>
            <a:r>
              <a:rPr lang="en-US" sz="1600" dirty="0" err="1"/>
              <a:t>colab</a:t>
            </a:r>
            <a:r>
              <a:rPr lang="en-US" sz="1600" dirty="0"/>
              <a:t> </a:t>
            </a:r>
            <a:r>
              <a:rPr lang="en-US" sz="1600" dirty="0" err="1"/>
              <a:t>PyTorch</a:t>
            </a:r>
            <a:r>
              <a:rPr lang="en-US" sz="1600" dirty="0"/>
              <a:t> tutorial for molecular property prediction with  message passing GNN’s</a:t>
            </a:r>
          </a:p>
          <a:p>
            <a:pPr marL="285750" indent="-285750"/>
            <a:r>
              <a:rPr lang="en-GB" sz="12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setup_material_characterize.sh</a:t>
            </a:r>
            <a:r>
              <a:rPr lang="en-GB" sz="12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sz="1600" dirty="0"/>
              <a:t>sets an environment to run the code from this tutorial and will be the fastest way to start building your own GNN models from scratch! </a:t>
            </a:r>
          </a:p>
        </p:txBody>
      </p:sp>
    </p:spTree>
    <p:extLst>
      <p:ext uri="{BB962C8B-B14F-4D97-AF65-F5344CB8AC3E}">
        <p14:creationId xmlns:p14="http://schemas.microsoft.com/office/powerpoint/2010/main" val="2584656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0E675-E180-845D-8776-62909F3E6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AC6F-8021-D57A-1522-06A23074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89" y="241177"/>
            <a:ext cx="10539155" cy="1312744"/>
          </a:xfrm>
        </p:spPr>
        <p:txBody>
          <a:bodyPr/>
          <a:lstStyle/>
          <a:p>
            <a:r>
              <a:rPr lang="en-US" sz="2800" dirty="0"/>
              <a:t>Main Challenge: Use Molecular Graph Dataset to Predict the Binding Energy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1A9691-9EC2-E67B-0145-EB90AAD26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1CBA-4892-A140-A01E-A83B9C8F6E3B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C8E973-DFE6-CDEB-1314-9EE34472F953}"/>
              </a:ext>
            </a:extLst>
          </p:cNvPr>
          <p:cNvSpPr txBox="1"/>
          <p:nvPr/>
        </p:nvSpPr>
        <p:spPr>
          <a:xfrm>
            <a:off x="8872024" y="2983690"/>
            <a:ext cx="2532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6EB8C5-F6C3-D797-4E6D-A198FF295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885" y="1433564"/>
            <a:ext cx="11252387" cy="1994877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Dataset Information (see 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training_data_info.txt</a:t>
            </a:r>
            <a:r>
              <a:rPr lang="en-US" sz="2000" dirty="0"/>
              <a:t>):</a:t>
            </a:r>
          </a:p>
          <a:p>
            <a:pPr marL="285750" indent="-285750"/>
            <a:r>
              <a:rPr lang="en-US" sz="2000" dirty="0"/>
              <a:t>2793 BE’s across 885 graphs (molecules: 836, atoms: 49)</a:t>
            </a:r>
          </a:p>
          <a:p>
            <a:pPr marL="285750" indent="-285750"/>
            <a:r>
              <a:rPr lang="en-US" sz="2000" dirty="0"/>
              <a:t>There are 55 atom types </a:t>
            </a:r>
          </a:p>
          <a:p>
            <a:pPr marL="285750" indent="-285750"/>
            <a:endParaRPr lang="en-US" sz="2000" dirty="0"/>
          </a:p>
          <a:p>
            <a:pPr marL="285750" indent="-285750"/>
            <a:endParaRPr lang="en-US" sz="2000" dirty="0"/>
          </a:p>
          <a:p>
            <a:pPr marL="285750" indent="-285750"/>
            <a:r>
              <a:rPr lang="en-US" sz="2000" dirty="0"/>
              <a:t>And binding energies from 17 orbital types</a:t>
            </a:r>
          </a:p>
          <a:p>
            <a:pPr marL="285750" indent="-285750"/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285750" indent="-285750"/>
            <a:r>
              <a:rPr lang="en-US" sz="2000" b="1" i="1" dirty="0"/>
              <a:t>Sometimes 1 node will have multiple binding energies from different orbitals to predict</a:t>
            </a:r>
          </a:p>
          <a:p>
            <a:pPr marL="285750" indent="-285750"/>
            <a:endParaRPr lang="en-US" sz="2000" dirty="0"/>
          </a:p>
          <a:p>
            <a:pPr marL="285750" indent="-285750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DBFEC22-1687-DC3D-CE4B-E8E10CD8311D}"/>
              </a:ext>
            </a:extLst>
          </p:cNvPr>
          <p:cNvSpPr txBox="1">
            <a:spLocks/>
          </p:cNvSpPr>
          <p:nvPr/>
        </p:nvSpPr>
        <p:spPr>
          <a:xfrm>
            <a:off x="149012" y="2647296"/>
            <a:ext cx="3881634" cy="19948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4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0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8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6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6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1749E7A4-08DE-6F04-6987-FA6441CFAE0C}"/>
              </a:ext>
            </a:extLst>
          </p:cNvPr>
          <p:cNvSpPr txBox="1">
            <a:spLocks/>
          </p:cNvSpPr>
          <p:nvPr/>
        </p:nvSpPr>
        <p:spPr>
          <a:xfrm>
            <a:off x="149012" y="4106762"/>
            <a:ext cx="7189130" cy="51143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4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0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8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6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6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DE33B3-7CF9-88D7-575A-34E9555CF2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t="11013" r="672"/>
          <a:stretch/>
        </p:blipFill>
        <p:spPr>
          <a:xfrm>
            <a:off x="107946" y="2601426"/>
            <a:ext cx="11932168" cy="7809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2A5CE6-9216-5B6B-F185-9F4C238FE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16" y="3866919"/>
            <a:ext cx="11932168" cy="4796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147FAF-753F-60A2-22E4-3532BC9AF88F}"/>
              </a:ext>
            </a:extLst>
          </p:cNvPr>
          <p:cNvSpPr txBox="1"/>
          <p:nvPr/>
        </p:nvSpPr>
        <p:spPr>
          <a:xfrm>
            <a:off x="149012" y="5080651"/>
            <a:ext cx="102934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Tips: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/>
              <a:t>Make duplicate graphs so each graph has a single orbital type and binding energy per node</a:t>
            </a:r>
          </a:p>
          <a:p>
            <a:r>
              <a:rPr lang="en-US" sz="1600" i="1" dirty="0"/>
              <a:t>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/>
              <a:t>Multi-dimensional outputs using a one hot encoding of orbital types mapped to output vector of same length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69A997-10D9-4ABD-8DDD-3D4AA807B0B7}"/>
              </a:ext>
            </a:extLst>
          </p:cNvPr>
          <p:cNvSpPr txBox="1"/>
          <p:nvPr/>
        </p:nvSpPr>
        <p:spPr>
          <a:xfrm>
            <a:off x="10326794" y="5619260"/>
            <a:ext cx="1749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Try both or find other ways!</a:t>
            </a:r>
          </a:p>
        </p:txBody>
      </p:sp>
    </p:spTree>
    <p:extLst>
      <p:ext uri="{BB962C8B-B14F-4D97-AF65-F5344CB8AC3E}">
        <p14:creationId xmlns:p14="http://schemas.microsoft.com/office/powerpoint/2010/main" val="3863210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CD7428-F810-75E6-69E4-B35E8E603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F22F5-C002-F16D-556A-F27EEB67C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177"/>
            <a:ext cx="10515600" cy="1312744"/>
          </a:xfrm>
        </p:spPr>
        <p:txBody>
          <a:bodyPr/>
          <a:lstStyle/>
          <a:p>
            <a:r>
              <a:rPr lang="en-US" dirty="0"/>
              <a:t>Graph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CC18B-A3F6-2956-F7AA-6F622B815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1CBA-4892-A140-A01E-A83B9C8F6E3B}" type="slidenum">
              <a:rPr lang="en-US" smtClean="0"/>
              <a:t>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62C9A5-5F8D-CD4D-3355-4E14B14735B7}"/>
              </a:ext>
            </a:extLst>
          </p:cNvPr>
          <p:cNvSpPr txBox="1"/>
          <p:nvPr/>
        </p:nvSpPr>
        <p:spPr>
          <a:xfrm>
            <a:off x="8872024" y="2983690"/>
            <a:ext cx="2532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BBD46BE-B4B3-17F0-DDF8-03D01F4878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8604" y="3153988"/>
            <a:ext cx="6314384" cy="1994877"/>
          </a:xfrm>
        </p:spPr>
        <p:txBody>
          <a:bodyPr/>
          <a:lstStyle/>
          <a:p>
            <a:r>
              <a:rPr lang="en-US" sz="2000" dirty="0"/>
              <a:t>55 atom types, try different atom representations available in literature (one hot, </a:t>
            </a:r>
            <a:r>
              <a:rPr lang="en-US" sz="2000" dirty="0" err="1"/>
              <a:t>SkipAtom</a:t>
            </a:r>
            <a:r>
              <a:rPr lang="en-US" sz="2000" dirty="0"/>
              <a:t>, Mat2Vec …)</a:t>
            </a:r>
          </a:p>
          <a:p>
            <a:pPr marL="285750" indent="-285750"/>
            <a:endParaRPr lang="en-US" sz="2000" dirty="0"/>
          </a:p>
          <a:p>
            <a:pPr marL="285750" indent="-285750"/>
            <a:r>
              <a:rPr lang="en-US" sz="2000" dirty="0"/>
              <a:t>Inorganic molecules, not all atoms have bonds, fully connected graphs</a:t>
            </a:r>
          </a:p>
          <a:p>
            <a:pPr marL="285750" indent="-285750"/>
            <a:endParaRPr lang="en-US" sz="2000" dirty="0"/>
          </a:p>
          <a:p>
            <a:r>
              <a:rPr lang="en-US" sz="2000" dirty="0"/>
              <a:t>Low number of features, could add more if training data size reduced, see </a:t>
            </a:r>
            <a:r>
              <a:rPr lang="en-GB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database_2_graph.py</a:t>
            </a:r>
            <a:r>
              <a:rPr lang="en-US" sz="20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F917646F-4404-BC69-8B84-55A756B672D5}"/>
              </a:ext>
            </a:extLst>
          </p:cNvPr>
          <p:cNvSpPr txBox="1">
            <a:spLocks/>
          </p:cNvSpPr>
          <p:nvPr/>
        </p:nvSpPr>
        <p:spPr>
          <a:xfrm>
            <a:off x="309570" y="4466170"/>
            <a:ext cx="5065317" cy="192972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4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0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8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6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1600" b="0" i="0" kern="1200">
                <a:solidFill>
                  <a:srgbClr val="767676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000" dirty="0"/>
              <a:t>Detailed description of graphs provided in </a:t>
            </a:r>
            <a:r>
              <a:rPr lang="en-US" sz="1600" dirty="0" err="1">
                <a:solidFill>
                  <a:srgbClr val="000000"/>
                </a:solidFill>
                <a:latin typeface="Menlo" panose="020B0609030804020204" pitchFamily="49" charset="0"/>
              </a:rPr>
              <a:t>explain_graph_data.py</a:t>
            </a:r>
            <a:endParaRPr 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285750" indent="-285750"/>
            <a:endParaRPr 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285750" indent="-285750"/>
            <a:r>
              <a:rPr lang="en-US" sz="2000" dirty="0"/>
              <a:t>Sparse and multidimensional outputs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A7094DE-A7EA-9C36-A580-4CAFA30BA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26968"/>
            <a:ext cx="10316019" cy="146359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899568D-0146-651D-0837-A5ABEBBA38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201"/>
          <a:stretch/>
        </p:blipFill>
        <p:spPr>
          <a:xfrm>
            <a:off x="838199" y="2979160"/>
            <a:ext cx="3306624" cy="109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2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78058-EF14-0448-8D16-08A8DE8F3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Challenge: Assessment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BECAA-FBFA-4148-B81F-9611C0EEB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156" y="1792595"/>
            <a:ext cx="10631224" cy="4429492"/>
          </a:xfrm>
        </p:spPr>
        <p:txBody>
          <a:bodyPr/>
          <a:lstStyle/>
          <a:p>
            <a:r>
              <a:rPr lang="en-US" sz="2000" dirty="0"/>
              <a:t>Test models against a set of 20 test molecules will be provided at the end of the challenge (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test_graph_data.json</a:t>
            </a:r>
            <a:r>
              <a:rPr lang="en-US" sz="2000" dirty="0"/>
              <a:t>)</a:t>
            </a:r>
          </a:p>
          <a:p>
            <a:endParaRPr lang="en-US" sz="2000" dirty="0"/>
          </a:p>
          <a:p>
            <a:r>
              <a:rPr lang="en-US" sz="2000" dirty="0"/>
              <a:t>The test data contains both high and low atom type populations</a:t>
            </a:r>
          </a:p>
          <a:p>
            <a:endParaRPr lang="en-US" sz="2000" dirty="0"/>
          </a:p>
          <a:p>
            <a:r>
              <a:rPr lang="en-US" sz="2000" dirty="0"/>
              <a:t>Groups will give an 8 min presentation on their findings</a:t>
            </a:r>
          </a:p>
          <a:p>
            <a:endParaRPr lang="en-US" sz="2000" dirty="0"/>
          </a:p>
          <a:p>
            <a:r>
              <a:rPr lang="en-US" sz="2000" dirty="0"/>
              <a:t>Credit based on two equal criteria: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/>
              <a:t>Accuracy and permutation invariance of the model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/>
              <a:t>Research approach, demonstrated by presenting results from different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09879-8A60-8A43-BAAB-73D27B479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1CBA-4892-A140-A01E-A83B9C8F6E3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06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62F22-9FE2-5D42-A527-DD61C8FD7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Challenge: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F1BA45-E735-2440-9708-2812FF8F9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1CBA-4892-A140-A01E-A83B9C8F6E3B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20EE98-DC9C-F0B1-0CB7-91D18CB70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012" y="3734685"/>
            <a:ext cx="11989145" cy="2181431"/>
          </a:xfrm>
        </p:spPr>
        <p:txBody>
          <a:bodyPr/>
          <a:lstStyle/>
          <a:p>
            <a:r>
              <a:rPr lang="en-US" sz="1800" dirty="0"/>
              <a:t>Graphs currently contain average values for atoms of the same type in different environments.</a:t>
            </a:r>
          </a:p>
          <a:p>
            <a:endParaRPr lang="en-US" sz="1800" dirty="0"/>
          </a:p>
          <a:p>
            <a:r>
              <a:rPr lang="en-US" sz="1800" dirty="0"/>
              <a:t>Goal is to finding a way to more precisely extract the raw data values to the graphs</a:t>
            </a:r>
          </a:p>
          <a:p>
            <a:endParaRPr lang="en-US" sz="1800" dirty="0"/>
          </a:p>
          <a:p>
            <a:r>
              <a:rPr lang="en-US" sz="1800" dirty="0"/>
              <a:t>Involves navigating the inconsistencies and inaccuracies of real-world data, however doing so would enable models to have publishable accuracy.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D25171-A7CF-B29F-2A34-990D51000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2137"/>
          <a:stretch/>
        </p:blipFill>
        <p:spPr>
          <a:xfrm>
            <a:off x="149012" y="1538176"/>
            <a:ext cx="2272621" cy="197580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8AF9A0C-D77F-8C7C-0687-974F892B8C6C}"/>
              </a:ext>
            </a:extLst>
          </p:cNvPr>
          <p:cNvGrpSpPr/>
          <p:nvPr/>
        </p:nvGrpSpPr>
        <p:grpSpPr>
          <a:xfrm>
            <a:off x="8488079" y="1585191"/>
            <a:ext cx="3650078" cy="1843809"/>
            <a:chOff x="8308684" y="1472663"/>
            <a:chExt cx="3650078" cy="18438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502F3A0-7F8C-32B7-434A-6AB45DAD2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972" t="26650" r="3629" b="26170"/>
            <a:stretch/>
          </p:blipFill>
          <p:spPr>
            <a:xfrm>
              <a:off x="8308684" y="1472663"/>
              <a:ext cx="3650078" cy="184380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F5032A7-5995-5F48-30EF-C848DE5DAC79}"/>
                </a:ext>
              </a:extLst>
            </p:cNvPr>
            <p:cNvSpPr txBox="1"/>
            <p:nvPr/>
          </p:nvSpPr>
          <p:spPr>
            <a:xfrm>
              <a:off x="8792529" y="2357630"/>
              <a:ext cx="5327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0070C0"/>
                  </a:solidFill>
                </a:rPr>
                <a:t>C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6FEDF4D-997C-F222-15D9-259D977104B4}"/>
                </a:ext>
              </a:extLst>
            </p:cNvPr>
            <p:cNvSpPr txBox="1"/>
            <p:nvPr/>
          </p:nvSpPr>
          <p:spPr>
            <a:xfrm>
              <a:off x="11159825" y="2356403"/>
              <a:ext cx="5327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0070C0"/>
                  </a:solidFill>
                </a:rPr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23A79C-5236-1820-5C20-9E3544F66CB5}"/>
                </a:ext>
              </a:extLst>
            </p:cNvPr>
            <p:cNvSpPr txBox="1"/>
            <p:nvPr/>
          </p:nvSpPr>
          <p:spPr>
            <a:xfrm>
              <a:off x="9511241" y="2356403"/>
              <a:ext cx="5327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0A8802B-6656-C25E-A571-2FB134A51B81}"/>
                </a:ext>
              </a:extLst>
            </p:cNvPr>
            <p:cNvSpPr txBox="1"/>
            <p:nvPr/>
          </p:nvSpPr>
          <p:spPr>
            <a:xfrm>
              <a:off x="10415927" y="2356403"/>
              <a:ext cx="5327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4C3CD21-F2D2-15C8-10DE-821B939B471E}"/>
              </a:ext>
            </a:extLst>
          </p:cNvPr>
          <p:cNvSpPr txBox="1"/>
          <p:nvPr/>
        </p:nvSpPr>
        <p:spPr>
          <a:xfrm>
            <a:off x="5234023" y="1746292"/>
            <a:ext cx="33308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Real data values: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  <a:effectLst/>
              </a:rPr>
              <a:t>CF</a:t>
            </a:r>
            <a:r>
              <a:rPr lang="en-US" b="1" baseline="-25000" dirty="0">
                <a:solidFill>
                  <a:srgbClr val="FF0000"/>
                </a:solidFill>
                <a:effectLst/>
              </a:rPr>
              <a:t>3</a:t>
            </a:r>
            <a:r>
              <a:rPr lang="en-US" b="1" dirty="0">
                <a:solidFill>
                  <a:srgbClr val="FF0000"/>
                </a:solidFill>
                <a:effectLst/>
              </a:rPr>
              <a:t>C*C*CF</a:t>
            </a:r>
            <a:r>
              <a:rPr lang="en-US" b="1" baseline="-25000" dirty="0">
                <a:solidFill>
                  <a:srgbClr val="FF0000"/>
                </a:solidFill>
                <a:effectLst/>
              </a:rPr>
              <a:t>3</a:t>
            </a:r>
            <a:r>
              <a:rPr lang="en-US" dirty="0">
                <a:solidFill>
                  <a:srgbClr val="000000"/>
                </a:solidFill>
                <a:effectLst/>
              </a:rPr>
              <a:t>: 292.73 eV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  <a:effectLst/>
              </a:rPr>
              <a:t>C*F</a:t>
            </a:r>
            <a:r>
              <a:rPr lang="en-US" b="1" baseline="-25000" dirty="0">
                <a:solidFill>
                  <a:srgbClr val="0070C0"/>
                </a:solidFill>
                <a:effectLst/>
              </a:rPr>
              <a:t>3</a:t>
            </a:r>
            <a:r>
              <a:rPr lang="en-US" b="1" dirty="0">
                <a:solidFill>
                  <a:srgbClr val="0070C0"/>
                </a:solidFill>
                <a:effectLst/>
              </a:rPr>
              <a:t>CCC*F</a:t>
            </a:r>
            <a:r>
              <a:rPr lang="en-US" b="1" baseline="-25000" dirty="0">
                <a:solidFill>
                  <a:srgbClr val="0070C0"/>
                </a:solidFill>
                <a:effectLst/>
              </a:rPr>
              <a:t>3</a:t>
            </a:r>
            <a:r>
              <a:rPr lang="en-US" dirty="0">
                <a:solidFill>
                  <a:srgbClr val="000000"/>
                </a:solidFill>
                <a:effectLst/>
              </a:rPr>
              <a:t>: 299.98 eV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0960C5-EA6A-BB83-3C7D-59BF4DED9642}"/>
              </a:ext>
            </a:extLst>
          </p:cNvPr>
          <p:cNvSpPr txBox="1"/>
          <p:nvPr/>
        </p:nvSpPr>
        <p:spPr>
          <a:xfrm>
            <a:off x="5988887" y="5916116"/>
            <a:ext cx="6054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Detailed instructions found in 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explain_raw_data.py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2E69580-936B-23C1-04E2-4982E320B9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109"/>
          <a:stretch/>
        </p:blipFill>
        <p:spPr>
          <a:xfrm>
            <a:off x="2421633" y="1538176"/>
            <a:ext cx="2601229" cy="197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968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19A3A-5986-FC7C-3777-E03EF9AFA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7BE7F-A80F-F593-5E1B-E62DC2E91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4006"/>
            <a:ext cx="10515600" cy="937602"/>
          </a:xfrm>
        </p:spPr>
        <p:txBody>
          <a:bodyPr/>
          <a:lstStyle/>
          <a:p>
            <a:r>
              <a:rPr lang="en-US" dirty="0"/>
              <a:t>Good luck and don’t forget to reach out to your mentor for help!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Suggested approach, split teams in two groups: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Group builds the GNN code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Group examines data and prepares graphs for the GNN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If your team decides to use the suggested tutorial, only Part 0 of the tutorial is applicable to this challenge, as molecular geometries are not included in the data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8B4FF2-A6BE-BC48-3C7E-AD3CF3E74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1CBA-4892-A140-A01E-A83B9C8F6E3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52604"/>
      </p:ext>
    </p:extLst>
  </p:cSld>
  <p:clrMapOvr>
    <a:masterClrMapping/>
  </p:clrMapOvr>
</p:sld>
</file>

<file path=ppt/theme/theme1.xml><?xml version="1.0" encoding="utf-8"?>
<a:theme xmlns:a="http://schemas.openxmlformats.org/drawingml/2006/main" name="UChicago">
  <a:themeElements>
    <a:clrScheme name="Custom 3">
      <a:dk1>
        <a:srgbClr val="000000"/>
      </a:dk1>
      <a:lt1>
        <a:srgbClr val="FFFFFF"/>
      </a:lt1>
      <a:dk2>
        <a:srgbClr val="737373"/>
      </a:dk2>
      <a:lt2>
        <a:srgbClr val="D9D9D9"/>
      </a:lt2>
      <a:accent1>
        <a:srgbClr val="800000"/>
      </a:accent1>
      <a:accent2>
        <a:srgbClr val="D9D9D9"/>
      </a:accent2>
      <a:accent3>
        <a:srgbClr val="A6A6A6"/>
      </a:accent3>
      <a:accent4>
        <a:srgbClr val="EAAA00"/>
      </a:accent4>
      <a:accent5>
        <a:srgbClr val="B36955"/>
      </a:accent5>
      <a:accent6>
        <a:srgbClr val="002A3A"/>
      </a:accent6>
      <a:hlink>
        <a:srgbClr val="800000"/>
      </a:hlink>
      <a:folHlink>
        <a:srgbClr val="73737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hicago" id="{CFAA2610-EF68-2342-A71B-BDE9C170BA18}" vid="{B0365B56-F18B-384A-96E5-38458130AA7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UChicago</Template>
  <TotalTime>3924</TotalTime>
  <Words>818</Words>
  <Application>Microsoft Macintosh PowerPoint</Application>
  <PresentationFormat>Widescreen</PresentationFormat>
  <Paragraphs>126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Cambria Math</vt:lpstr>
      <vt:lpstr>Helvetica</vt:lpstr>
      <vt:lpstr>Menlo</vt:lpstr>
      <vt:lpstr>UChicago</vt:lpstr>
      <vt:lpstr>Characterize New Research Materials with AI</vt:lpstr>
      <vt:lpstr>Analyzing Materials with X-rays</vt:lpstr>
      <vt:lpstr>Dataset of Experimental Binding Energies</vt:lpstr>
      <vt:lpstr>Message Passing Graph Neural Networks</vt:lpstr>
      <vt:lpstr>Main Challenge: Use Molecular Graph Dataset to Predict the Binding Energy</vt:lpstr>
      <vt:lpstr>Graph Example</vt:lpstr>
      <vt:lpstr>Main Challenge: Assessment </vt:lpstr>
      <vt:lpstr>Extra Challenge: 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Renee Kuklenski</dc:creator>
  <cp:lastModifiedBy>Adam Fouda</cp:lastModifiedBy>
  <cp:revision>210</cp:revision>
  <dcterms:created xsi:type="dcterms:W3CDTF">2019-01-18T20:37:24Z</dcterms:created>
  <dcterms:modified xsi:type="dcterms:W3CDTF">2025-04-14T17:16:46Z</dcterms:modified>
</cp:coreProperties>
</file>

<file path=docProps/thumbnail.jpeg>
</file>